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5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70" r:id="rId6"/>
    <p:sldId id="269" r:id="rId7"/>
    <p:sldId id="260" r:id="rId8"/>
    <p:sldId id="280" r:id="rId9"/>
    <p:sldId id="272" r:id="rId10"/>
    <p:sldId id="286" r:id="rId11"/>
    <p:sldId id="265" r:id="rId12"/>
    <p:sldId id="292" r:id="rId13"/>
    <p:sldId id="289" r:id="rId14"/>
    <p:sldId id="288" r:id="rId15"/>
    <p:sldId id="282" r:id="rId16"/>
    <p:sldId id="281" r:id="rId17"/>
    <p:sldId id="283" r:id="rId18"/>
    <p:sldId id="284" r:id="rId19"/>
    <p:sldId id="285" r:id="rId20"/>
    <p:sldId id="266" r:id="rId21"/>
    <p:sldId id="290" r:id="rId22"/>
    <p:sldId id="294" r:id="rId23"/>
    <p:sldId id="291" r:id="rId24"/>
    <p:sldId id="293" r:id="rId25"/>
    <p:sldId id="287" r:id="rId26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FED54E4-161F-454B-B287-C5D62277A013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7D1B58B-A26F-CF40-92B4-3068F142B705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0602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i="1" dirty="0">
                <a:effectLst/>
              </a:rPr>
              <a:t>Le politique vertueux</a:t>
            </a:r>
            <a:r>
              <a:rPr lang="fr-FR" sz="1200" dirty="0">
                <a:effectLst/>
              </a:rPr>
              <a:t>. Le portrait du comte Ladislas Berchény par un conseiller du roi Stanislas</a:t>
            </a:r>
            <a:endParaRPr lang="fr-FR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1B58B-A26F-CF40-92B4-3068F142B705}" type="slidenum">
              <a:rPr lang="fr-FR" altLang="fr-FR" smtClean="0"/>
              <a:pPr/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527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8BBEDE-3887-2E45-90A3-4BEB1958B39F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097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Húzzon egy képet a helyőrzőre vagy kattintson az ikonra a hozzáadáshoz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6F753A-77E6-7D4B-A5A8-6CA2FB4AA4EA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B3E1C-8514-3543-9199-2BB9B01C0F32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9978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CBD672-3D55-D749-8D75-BEB99519A7C0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D37AE-1AA4-2444-95E6-A2BCA8093F6C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491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B22B86-0EAC-484F-AAA1-F4147180D528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14094-3674-1E4E-B940-A296B1E482B7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34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EA8D5C-0C49-704A-96B0-BBAE5A653A7A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41947-BC17-1C4C-9613-24F81089E8D2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875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9964DA-D782-CA44-BBB0-A07A7AE46AD6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097C1-4F57-5F4C-932F-0EDC91D4443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0548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5B4675-4D49-694F-9C04-76A1CF25A6DD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9E938-FBD0-3A45-B44B-9A656E544CB5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6495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D9925-0438-9A4A-B8F2-A7A7EE9DC589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5F14C-148B-E346-9F40-0296779C8728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839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5CDB22-EE35-024C-A2B6-D37D26EE95E2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31FFB-6688-C447-9E22-7E2E8F41B925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080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DB8889-2B59-7542-99A2-34CA579A4FD8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305FAFE-897A-1943-9B9C-0877A08B8C6F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55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A7454F-CA67-AA46-B1EB-C9EC7ABA8D92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5378C-0308-664C-AE31-D52C1D89B9B7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104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Húzzon egy képet a helyőrzőre vagy kattintson az ikonra a hozzáadáshoz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6AD94C-CB7C-0D4C-8469-F9B08D5D2798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B6DC3-B55E-FD47-921C-01308C6E5142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575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sto MT" charset="0"/>
              </a:defRPr>
            </a:lvl1pPr>
          </a:lstStyle>
          <a:p>
            <a:fld id="{4A79D702-7FC6-6847-B9DE-071D28809CFF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sto MT" charset="0"/>
              </a:defRPr>
            </a:lvl1pPr>
          </a:lstStyle>
          <a:p>
            <a:fld id="{1FAEB4D2-71E0-0D47-9DAE-3BF91F383950}" type="datetime1">
              <a:rPr lang="fr-FR" altLang="fr-FR"/>
              <a:pPr/>
              <a:t>27/10/2024</a:t>
            </a:fld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58" r:id="rId7"/>
    <p:sldLayoutId id="2147483965" r:id="rId8"/>
    <p:sldLayoutId id="2147483966" r:id="rId9"/>
    <p:sldLayoutId id="2147483967" r:id="rId10"/>
    <p:sldLayoutId id="2147483968" r:id="rId11"/>
    <p:sldLayoutId id="214748396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457200" indent="-457200" algn="l" rtl="0" eaLnBrk="1" fontAlgn="base" hangingPunct="1">
        <a:spcBef>
          <a:spcPts val="2000"/>
        </a:spcBef>
        <a:spcAft>
          <a:spcPct val="0"/>
        </a:spcAft>
        <a:buClr>
          <a:srgbClr val="8E887C"/>
        </a:buClr>
        <a:buFont typeface="Wingdings" charset="2"/>
        <a:buChar char=""/>
        <a:defRPr sz="2400" kern="1200">
          <a:solidFill>
            <a:schemeClr val="tx2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914400" indent="-457200" algn="l" rtl="0" eaLnBrk="1" fontAlgn="base" hangingPunct="1">
        <a:spcBef>
          <a:spcPts val="600"/>
        </a:spcBef>
        <a:spcAft>
          <a:spcPct val="0"/>
        </a:spcAft>
        <a:buClr>
          <a:srgbClr val="47443E"/>
        </a:buClr>
        <a:buFont typeface="Wingdings" charset="2"/>
        <a:buChar char=""/>
        <a:defRPr sz="2200" kern="1200">
          <a:solidFill>
            <a:schemeClr val="tx2"/>
          </a:solidFill>
          <a:latin typeface="+mn-lt"/>
          <a:ea typeface="ＭＳ Ｐゴシック" pitchFamily="-105" charset="-128"/>
          <a:cs typeface="+mn-cs"/>
        </a:defRPr>
      </a:lvl2pPr>
      <a:lvl3pPr marL="1371600" indent="-457200" algn="l" rtl="0" eaLnBrk="1" fontAlgn="base" hangingPunct="1">
        <a:spcBef>
          <a:spcPts val="600"/>
        </a:spcBef>
        <a:spcAft>
          <a:spcPct val="0"/>
        </a:spcAft>
        <a:buClr>
          <a:srgbClr val="8E887C"/>
        </a:buClr>
        <a:buFont typeface="Wingdings" charset="2"/>
        <a:buChar char=""/>
        <a:defRPr sz="2000" kern="1200">
          <a:solidFill>
            <a:schemeClr val="tx2"/>
          </a:solidFill>
          <a:latin typeface="+mn-lt"/>
          <a:ea typeface="ＭＳ Ｐゴシック" pitchFamily="-105" charset="-128"/>
          <a:cs typeface="+mn-cs"/>
        </a:defRPr>
      </a:lvl3pPr>
      <a:lvl4pPr marL="1828800" indent="-457200" algn="l" rtl="0" eaLnBrk="1" fontAlgn="base" hangingPunct="1">
        <a:spcBef>
          <a:spcPts val="600"/>
        </a:spcBef>
        <a:spcAft>
          <a:spcPct val="0"/>
        </a:spcAft>
        <a:buClr>
          <a:srgbClr val="47443E"/>
        </a:buClr>
        <a:buFont typeface="Wingdings" charset="2"/>
        <a:buChar char=""/>
        <a:defRPr kern="1200">
          <a:solidFill>
            <a:schemeClr val="tx2"/>
          </a:solidFill>
          <a:latin typeface="+mn-lt"/>
          <a:ea typeface="ＭＳ Ｐゴシック" pitchFamily="-105" charset="-128"/>
          <a:cs typeface="+mn-cs"/>
        </a:defRPr>
      </a:lvl4pPr>
      <a:lvl5pPr marL="2286000" indent="-457200" algn="l" rtl="0" eaLnBrk="1" fontAlgn="base" hangingPunct="1">
        <a:spcBef>
          <a:spcPts val="600"/>
        </a:spcBef>
        <a:spcAft>
          <a:spcPct val="0"/>
        </a:spcAft>
        <a:buClr>
          <a:srgbClr val="8E887C"/>
        </a:buClr>
        <a:buFont typeface="Wingdings" charset="2"/>
        <a:buChar char=""/>
        <a:defRPr kern="1200">
          <a:solidFill>
            <a:schemeClr val="tx2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file:///Colloques/2015/Reims/Articles/Migration/TothF-ea!OLE_LINK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90179" y="2099380"/>
            <a:ext cx="7772400" cy="1831254"/>
          </a:xfrm>
        </p:spPr>
        <p:txBody>
          <a:bodyPr/>
          <a:lstStyle/>
          <a:p>
            <a:pPr>
              <a:defRPr/>
            </a:pPr>
            <a:r>
              <a:rPr lang="fr-FR" sz="3600" b="1" dirty="0"/>
              <a:t>Hussards hongrois en France au XVIII</a:t>
            </a:r>
            <a:r>
              <a:rPr lang="fr-FR" sz="3600" b="1" baseline="30000" dirty="0"/>
              <a:t>e</a:t>
            </a:r>
            <a:r>
              <a:rPr lang="fr-FR" sz="3600" b="1" dirty="0"/>
              <a:t> siècle</a:t>
            </a:r>
            <a:br>
              <a:rPr lang="cs-CZ" sz="3600" dirty="0"/>
            </a:br>
            <a:br>
              <a:rPr lang="fr-FR" sz="3600" dirty="0">
                <a:latin typeface="Times New Roman"/>
                <a:ea typeface="+mj-ea"/>
                <a:cs typeface="Times New Roman"/>
              </a:rPr>
            </a:br>
            <a:br>
              <a:rPr lang="fr-FR" sz="3600" dirty="0">
                <a:latin typeface="Times New Roman"/>
                <a:ea typeface="+mj-ea"/>
                <a:cs typeface="Times New Roman"/>
              </a:rPr>
            </a:br>
            <a:endParaRPr lang="fr-FR" sz="3600" dirty="0">
              <a:latin typeface="Times New Roman"/>
              <a:ea typeface="+mj-ea"/>
              <a:cs typeface="Times New Roman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7389" y="5567380"/>
            <a:ext cx="7770812" cy="1752600"/>
          </a:xfrm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-112" charset="2"/>
              <a:buNone/>
              <a:defRPr/>
            </a:pPr>
            <a:r>
              <a:rPr lang="fr-FR" sz="2400" b="1" dirty="0"/>
              <a:t>Ferenc </a:t>
            </a:r>
            <a:r>
              <a:rPr lang="fr-FR" sz="2400" b="1" dirty="0" err="1"/>
              <a:t>Tóth</a:t>
            </a:r>
            <a:endParaRPr lang="fr-FR" sz="2400" b="1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-112" charset="2"/>
              <a:buNone/>
              <a:defRPr/>
            </a:pPr>
            <a:r>
              <a:rPr lang="fr-FR" sz="2400" b="1" dirty="0"/>
              <a:t>Conseiller scientifique (HUN-REN BTK TTI) </a:t>
            </a:r>
            <a:r>
              <a:rPr lang="fr-FR" sz="2400" b="1" dirty="0" err="1"/>
              <a:t>toth.ferenc@abtk.hu</a:t>
            </a:r>
            <a:endParaRPr lang="fr-FR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altLang="fr-FR" sz="36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La proportion des Hongrois dans le régiment Berchény (1722-1776)</a:t>
            </a:r>
            <a:r>
              <a:rPr lang="cs-CZ" altLang="fr-FR" sz="36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endParaRPr lang="fr-FR" altLang="fr-FR" sz="360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24580" name="Espace réservé du contenu 2"/>
          <p:cNvSpPr>
            <a:spLocks noGrp="1"/>
          </p:cNvSpPr>
          <p:nvPr>
            <p:ph idx="1"/>
          </p:nvPr>
        </p:nvSpPr>
        <p:spPr>
          <a:xfrm>
            <a:off x="685800" y="2017713"/>
            <a:ext cx="8054975" cy="4160837"/>
          </a:xfrm>
        </p:spPr>
        <p:txBody>
          <a:bodyPr/>
          <a:lstStyle/>
          <a:p>
            <a:pPr>
              <a:buFont typeface="Wingdings" charset="2"/>
              <a:buNone/>
            </a:pPr>
            <a:endParaRPr lang="fr-FR" altLang="fr-FR">
              <a:ea typeface="ＭＳ Ｐゴシック" charset="-128"/>
            </a:endParaRPr>
          </a:p>
          <a:p>
            <a:pPr>
              <a:buFont typeface="Wingdings" charset="2"/>
              <a:buNone/>
            </a:pPr>
            <a:endParaRPr lang="fr-FR" altLang="fr-FR">
              <a:ea typeface="ＭＳ Ｐゴシック" charset="-128"/>
            </a:endParaRPr>
          </a:p>
          <a:p>
            <a:pPr>
              <a:buFont typeface="Wingdings" charset="2"/>
              <a:buNone/>
            </a:pPr>
            <a:endParaRPr lang="fr-FR" altLang="fr-FR">
              <a:ea typeface="ＭＳ Ｐゴシック" charset="-128"/>
            </a:endParaRPr>
          </a:p>
          <a:p>
            <a:pPr>
              <a:buFont typeface="Wingdings" charset="2"/>
              <a:buNone/>
            </a:pPr>
            <a:endParaRPr lang="fr-FR" altLang="fr-FR">
              <a:ea typeface="ＭＳ Ｐゴシック" charset="-128"/>
            </a:endParaRPr>
          </a:p>
          <a:p>
            <a:pPr>
              <a:buFont typeface="Wingdings" charset="2"/>
              <a:buNone/>
            </a:pPr>
            <a:endParaRPr lang="fr-FR" altLang="fr-FR">
              <a:ea typeface="ＭＳ Ｐゴシック" charset="-128"/>
            </a:endParaRPr>
          </a:p>
          <a:p>
            <a:pPr>
              <a:buFont typeface="Wingdings" charset="2"/>
              <a:buNone/>
            </a:pPr>
            <a:endParaRPr lang="fr-FR" altLang="fr-FR">
              <a:ea typeface="ＭＳ Ｐゴシック" charset="-128"/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206500" y="2017713"/>
          <a:ext cx="6594475" cy="315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Document" r:id="rId3" imgW="5118100" imgH="2451100" progId="Word.Document.12">
                  <p:link updateAutomatic="1"/>
                </p:oleObj>
              </mc:Choice>
              <mc:Fallback>
                <p:oleObj name="Document" r:id="rId3" imgW="5118100" imgH="2451100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0" y="2017713"/>
                        <a:ext cx="6594475" cy="315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685800" y="53689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fr-FR" sz="1800"/>
              <a:t>- Hongrois = noir</a:t>
            </a:r>
            <a:endParaRPr lang="cs-CZ" altLang="fr-FR" sz="1800"/>
          </a:p>
          <a:p>
            <a:pPr eaLnBrk="1" hangingPunct="1"/>
            <a:r>
              <a:rPr lang="en-US" altLang="fr-FR" sz="1800"/>
              <a:t>- tout le régiment = blanc</a:t>
            </a:r>
            <a:endParaRPr lang="cs-CZ" altLang="fr-FR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Textes sur la tactique militaire des hussards</a:t>
            </a:r>
          </a:p>
        </p:txBody>
      </p:sp>
      <p:sp>
        <p:nvSpPr>
          <p:cNvPr id="2560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z="1800">
                <a:ea typeface="ＭＳ Ｐゴシック" charset="-128"/>
              </a:rPr>
              <a:t>Mémoires infanterie et troupes légères (1756−1791) de Chamborant (série 1M 1721)</a:t>
            </a:r>
            <a:endParaRPr lang="cs-CZ" altLang="fr-FR" sz="1800">
              <a:ea typeface="ＭＳ Ｐゴシック" charset="-128"/>
            </a:endParaRPr>
          </a:p>
          <a:p>
            <a:pPr eaLnBrk="1" hangingPunct="1"/>
            <a:r>
              <a:rPr lang="fr-FR" altLang="fr-FR" sz="1800">
                <a:ea typeface="ＭＳ Ｐゴシック" charset="-128"/>
              </a:rPr>
              <a:t>Instruction relativement à la guerre sur le service des hussards à la guerre (1788, série 1M 1726) </a:t>
            </a:r>
          </a:p>
          <a:p>
            <a:pPr eaLnBrk="1" hangingPunct="1"/>
            <a:r>
              <a:rPr lang="fr-FR" altLang="fr-FR" sz="1800">
                <a:ea typeface="ＭＳ Ｐゴシック" charset="-128"/>
              </a:rPr>
              <a:t>Mémoires de Turpin de Crissé (série 1M 1731)</a:t>
            </a:r>
          </a:p>
          <a:p>
            <a:pPr eaLnBrk="1" hangingPunct="1"/>
            <a:r>
              <a:rPr lang="fr-FR" altLang="fr-FR" sz="1800">
                <a:ea typeface="ＭＳ Ｐゴシック" charset="-128"/>
              </a:rPr>
              <a:t>Instructions du comte d’Esterhazy sur la petite guerre (série 1M 1735)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468856"/>
            <a:ext cx="7770813" cy="1371600"/>
          </a:xfrm>
        </p:spPr>
        <p:txBody>
          <a:bodyPr/>
          <a:lstStyle/>
          <a:p>
            <a:r>
              <a:rPr lang="fr-FR" sz="4000" dirty="0"/>
              <a:t>Le comte Ladislas </a:t>
            </a:r>
            <a:r>
              <a:rPr lang="fr-FR" sz="4000" dirty="0" err="1"/>
              <a:t>Bercsényi</a:t>
            </a:r>
            <a:r>
              <a:rPr lang="fr-FR" sz="4000" dirty="0"/>
              <a:t> (1689-1778)</a:t>
            </a:r>
            <a:br>
              <a:rPr lang="cs-CZ" dirty="0"/>
            </a:b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80" y="2042893"/>
            <a:ext cx="3431568" cy="464977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 descr="A képen Emberi arc, vázlat, ruházat, portré látható&#10;&#10;Automatikusan generált leírás">
            <a:extLst>
              <a:ext uri="{FF2B5EF4-FFF2-40B4-BE49-F238E27FC236}">
                <a16:creationId xmlns:a16="http://schemas.microsoft.com/office/drawing/2014/main" id="{AEAE5783-80FE-3A48-8524-D7DB85099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780" y="22193"/>
            <a:ext cx="5322293" cy="6769132"/>
          </a:xfrm>
        </p:spPr>
      </p:pic>
    </p:spTree>
    <p:extLst>
      <p:ext uri="{BB962C8B-B14F-4D97-AF65-F5344CB8AC3E}">
        <p14:creationId xmlns:p14="http://schemas.microsoft.com/office/powerpoint/2010/main" val="2979813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65F5C7-48CF-0849-AC5B-1BD58616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fr-FR" altLang="hu-HU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Ladislas Valentin Esterhazy et sa femme</a:t>
            </a:r>
          </a:p>
        </p:txBody>
      </p:sp>
      <p:pic>
        <p:nvPicPr>
          <p:cNvPr id="28675" name="Espace réservé du contenu 3" descr="Esterhazy01.jpg">
            <a:extLst>
              <a:ext uri="{FF2B5EF4-FFF2-40B4-BE49-F238E27FC236}">
                <a16:creationId xmlns:a16="http://schemas.microsoft.com/office/drawing/2014/main" id="{57E0ADE7-BEE7-2540-8910-4FE67F4BA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122" r="-123122"/>
          <a:stretch>
            <a:fillRect/>
          </a:stretch>
        </p:blipFill>
        <p:spPr>
          <a:xfrm>
            <a:off x="-3127375" y="1938338"/>
            <a:ext cx="10453688" cy="4919662"/>
          </a:xfrm>
        </p:spPr>
      </p:pic>
      <p:pic>
        <p:nvPicPr>
          <p:cNvPr id="28676" name="Image 4" descr="Esterhazy02.jpg">
            <a:extLst>
              <a:ext uri="{FF2B5EF4-FFF2-40B4-BE49-F238E27FC236}">
                <a16:creationId xmlns:a16="http://schemas.microsoft.com/office/drawing/2014/main" id="{37757049-56EE-0045-AA24-685B09650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938338"/>
            <a:ext cx="3116262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Manuscrits sur l’histoire des hussards</a:t>
            </a:r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dirty="0">
                <a:ea typeface="ＭＳ Ｐゴシック" charset="-128"/>
              </a:rPr>
              <a:t>Mémoire sur la guerre de l’abbé </a:t>
            </a:r>
            <a:r>
              <a:rPr lang="fr-FR" altLang="fr-FR" dirty="0" err="1">
                <a:ea typeface="ＭＳ Ｐゴシック" charset="-128"/>
              </a:rPr>
              <a:t>Perau</a:t>
            </a:r>
            <a:r>
              <a:rPr lang="fr-FR" altLang="fr-FR" dirty="0">
                <a:ea typeface="ＭＳ Ｐゴシック" charset="-128"/>
              </a:rPr>
              <a:t> (série 1M 973)</a:t>
            </a:r>
          </a:p>
          <a:p>
            <a:pPr eaLnBrk="1" hangingPunct="1"/>
            <a:r>
              <a:rPr lang="fr-FR" altLang="fr-FR" dirty="0">
                <a:ea typeface="ＭＳ Ｐゴシック" charset="-128"/>
              </a:rPr>
              <a:t>Mémoire du chevalier de </a:t>
            </a:r>
            <a:r>
              <a:rPr lang="fr-FR" altLang="fr-FR" dirty="0" err="1">
                <a:ea typeface="ＭＳ Ｐゴシック" charset="-128"/>
              </a:rPr>
              <a:t>Chabo</a:t>
            </a:r>
            <a:r>
              <a:rPr lang="fr-FR" altLang="fr-FR" dirty="0">
                <a:ea typeface="ＭＳ Ｐゴシック" charset="-128"/>
              </a:rPr>
              <a:t> de la Serre sur la cavalerie (série M1 1730)</a:t>
            </a:r>
          </a:p>
          <a:p>
            <a:pPr eaLnBrk="1" hangingPunct="1"/>
            <a:r>
              <a:rPr lang="fr-FR" altLang="fr-FR" dirty="0">
                <a:ea typeface="ＭＳ Ｐゴシック" charset="-128"/>
              </a:rPr>
              <a:t>Histoire des hussards par l’abbé Staub</a:t>
            </a:r>
            <a:r>
              <a:rPr lang="cs-CZ" altLang="fr-FR" dirty="0">
                <a:ea typeface="ＭＳ Ｐゴシック" charset="-128"/>
              </a:rPr>
              <a:t>  (série 1M </a:t>
            </a:r>
            <a:r>
              <a:rPr lang="fr-FR" altLang="fr-FR" dirty="0">
                <a:ea typeface="ＭＳ Ｐゴシック" charset="-128"/>
              </a:rPr>
              <a:t>1858)</a:t>
            </a:r>
          </a:p>
          <a:p>
            <a:pPr eaLnBrk="1" hangingPunct="1"/>
            <a:r>
              <a:rPr lang="fr-FR" altLang="fr-FR" dirty="0">
                <a:ea typeface="ＭＳ Ｐゴシック" charset="-128"/>
              </a:rPr>
              <a:t>Mémoire historique sur les hussards (anonyme 1755, série 1 M 1726 )</a:t>
            </a:r>
            <a:endParaRPr lang="cs-CZ" altLang="fr-FR" dirty="0">
              <a:ea typeface="ＭＳ Ｐゴシック" charset="-128"/>
            </a:endParaRPr>
          </a:p>
          <a:p>
            <a:pPr eaLnBrk="1" hangingPunct="1"/>
            <a:endParaRPr lang="fr-FR" altLang="fr-FR" dirty="0">
              <a:ea typeface="ＭＳ Ｐゴシック" charset="-128"/>
            </a:endParaRPr>
          </a:p>
          <a:p>
            <a:pPr eaLnBrk="1" hangingPunct="1"/>
            <a:endParaRPr lang="fr-FR" altLang="fr-FR" dirty="0"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Sources d’histoire sociale</a:t>
            </a:r>
          </a:p>
        </p:txBody>
      </p:sp>
      <p:sp>
        <p:nvSpPr>
          <p:cNvPr id="2765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ea typeface="ＭＳ Ｐゴシック" charset="-128"/>
              </a:rPr>
              <a:t>Les mariages des officiers hongrois – les familles franco-hongroises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Les acquisitions patrimoniales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Les réseaux sociaux des Hongrois en France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Identités nationales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Intégration sociale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65113"/>
            <a:ext cx="7770813" cy="1371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altLang="fr-FR" sz="36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Tableau I  Quelques mariages de la première génération</a:t>
            </a:r>
            <a:br>
              <a:rPr lang="cs-CZ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</a:br>
            <a:endParaRPr lang="fr-FR" altLang="fr-FR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685800" y="2209800"/>
          <a:ext cx="7770813" cy="4457700"/>
        </p:xfrm>
        <a:graphic>
          <a:graphicData uri="http://schemas.openxmlformats.org/drawingml/2006/table">
            <a:tbl>
              <a:tblPr/>
              <a:tblGrid>
                <a:gridCol w="1554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Nom du mari</a:t>
                      </a:r>
                      <a:endParaRPr kumimoji="0" lang="cs-CZ" altLang="fr-FR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  <a:tab pos="16002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  <a:tab pos="16002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  <a:tab pos="16002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  <a:tab pos="1600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  <a:tab pos="1600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  <a:tab pos="1600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  <a:tab pos="1600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  <a:tab pos="1600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  <a:tab pos="1600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  <a:tab pos="1600200" algn="l"/>
                        </a:tabLst>
                      </a:pPr>
                      <a:r>
                        <a:rPr kumimoji="0" lang="en-US" alt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Nom de  l'épouse</a:t>
                      </a:r>
                      <a:endParaRPr kumimoji="0" lang="cs-CZ" altLang="fr-FR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Date</a:t>
                      </a:r>
                      <a:endParaRPr kumimoji="0" lang="cs-CZ" altLang="fr-FR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Valeur de la dot</a:t>
                      </a:r>
                      <a:endParaRPr kumimoji="0" lang="cs-CZ" altLang="fr-FR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Origine  de l'épouse</a:t>
                      </a:r>
                      <a:endParaRPr kumimoji="0" lang="cs-CZ" altLang="fr-FR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BERCSÉNYI László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GIRARD DE WIET, Anne-C.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1726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néant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militaire (Alsace)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BESZTERCZEY Pál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JACOBS, Marguerite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roture (Lorraine)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DESSÖFFY Miklós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OGIER DE VILLIER, Marie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1718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(Lorraine)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DESSÖFFY Bálint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DE KLEINHOLTZ,          Marie-Louise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1723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militaire (Lorraine)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ESTERHAZY Bálint J.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  <a:tab pos="13462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  <a:tab pos="13462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  <a:tab pos="13462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  <a:tab pos="1346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  <a:tab pos="1346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  <a:tab pos="1346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  <a:tab pos="1346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  <a:tab pos="1346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  <a:tab pos="13462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  <a:tab pos="13462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NOUGAREDE DE  LA GARDE, Phil.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1740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10000 livres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militaire (Cévennes)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NYESTE János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DE PELUET, Catherine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vers 1748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(Lorraine)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PALUGYAY Gábor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COINTEL DE FILAIN, Louise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vers 1755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(Alsace)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POLLERECZKY András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DE HASSELT, Françoise M.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1736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24000 livres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(Alsace)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POLLERECZKY Mátyás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ZORN DE BULACH, Octavie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militaire (Alsace)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SZILAGYI Károly M.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NACQUARD Thérèse M.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roture (père médecin, ?)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475"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TOTH András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PESSELIER, Marie-Ernestine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vers 1730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-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-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(Marne)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07975"/>
            <a:ext cx="7770813" cy="1371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altLang="fr-FR" sz="36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Tableau II  Quelques mariages de la deuxième génération</a:t>
            </a:r>
            <a:br>
              <a:rPr lang="cs-CZ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</a:br>
            <a:endParaRPr lang="fr-FR" altLang="fr-FR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685800" y="2209800"/>
          <a:ext cx="7770813" cy="4086225"/>
        </p:xfrm>
        <a:graphic>
          <a:graphicData uri="http://schemas.openxmlformats.org/drawingml/2006/table">
            <a:tbl>
              <a:tblPr/>
              <a:tblGrid>
                <a:gridCol w="1554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Nom du mari</a:t>
                      </a:r>
                      <a:endParaRPr kumimoji="0" lang="cs-CZ" altLang="fr-FR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Nom de l'épouse</a:t>
                      </a:r>
                      <a:endParaRPr kumimoji="0" lang="cs-CZ" altLang="fr-FR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Date du mariage</a:t>
                      </a:r>
                      <a:endParaRPr kumimoji="0" lang="cs-CZ" altLang="fr-FR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Valeur de la dot</a:t>
                      </a:r>
                      <a:endParaRPr kumimoji="0" lang="cs-CZ" altLang="fr-FR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Origine de la femme</a:t>
                      </a:r>
                      <a:endParaRPr kumimoji="0" lang="cs-CZ" altLang="fr-FR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BERCHÉNY, F. Nicolas de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BERTHELOT DE BAYE, Agnès V.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1757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100000 livres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de la cour 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BERCHÉNY F. Antoine de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PANGE Anne Louise A. de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1769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de la cour 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Ibidem.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SANTO DOMINGO, Prudence Th. de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1777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de la cour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DESSOFFY, Philippe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SARINSMING, Marie M. M. de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1748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(Alsace)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DESSOFFY, Charles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HELLOT DE VIDAME, Marie 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1747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(Lorraine)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ESTERHAZY, Ladislas V.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D'HALLWEYL, Ursule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1784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400000 livres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mili-taire (Suisse)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POLLERECZKY, Jean L.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D'HAUSEN, Antoinette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1772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(Alsace)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POLLERECZKY, François A.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DE TREVET, Pierre Thérèse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1766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mili-taire (Évreux)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SZOMBATHELY, François A.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STOUHLEN, Françoise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 famille bour-geoise(Alsace)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75"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TOTT, François de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RAMBAUD Marie de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1754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?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>
                      <a:lvl1pPr indent="12700" eaLnBrk="0" hangingPunct="0">
                        <a:spcBef>
                          <a:spcPts val="2000"/>
                        </a:spcBef>
                        <a:buClr>
                          <a:srgbClr val="8E887C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ts val="600"/>
                        </a:spcBef>
                        <a:buClr>
                          <a:srgbClr val="47443E"/>
                        </a:buClr>
                        <a:buFont typeface="Wingdings" charset="2"/>
                        <a:tabLst>
                          <a:tab pos="609600" algn="l"/>
                          <a:tab pos="660400" algn="l"/>
                        </a:tabLst>
                        <a:defRPr sz="20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600"/>
                        </a:spcBef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tabLst>
                          <a:tab pos="609600" algn="l"/>
                          <a:tab pos="660400" algn="l"/>
                        </a:tabLst>
                        <a:defRPr sz="1600">
                          <a:solidFill>
                            <a:schemeClr val="tx2"/>
                          </a:solidFill>
                          <a:latin typeface="Calisto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12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9600" algn="l"/>
                          <a:tab pos="660400" algn="l"/>
                        </a:tabLst>
                      </a:pPr>
                      <a:r>
                        <a:rPr kumimoji="0" lang="en-US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noblesse (Lyon)</a:t>
                      </a:r>
                      <a:endParaRPr kumimoji="0" lang="cs-CZ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0723" name="Espace réservé du contenu 3" descr="france17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26" r="-69826"/>
          <a:stretch>
            <a:fillRect/>
          </a:stretch>
        </p:blipFill>
        <p:spPr>
          <a:xfrm>
            <a:off x="-2624138" y="66675"/>
            <a:ext cx="14330363" cy="674528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Les sources consultées</a:t>
            </a:r>
          </a:p>
        </p:txBody>
      </p:sp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>
          <a:xfrm>
            <a:off x="685800" y="2000250"/>
            <a:ext cx="7770813" cy="3657600"/>
          </a:xfrm>
        </p:spPr>
        <p:txBody>
          <a:bodyPr/>
          <a:lstStyle/>
          <a:p>
            <a:pPr eaLnBrk="1" hangingPunct="1"/>
            <a:r>
              <a:rPr lang="fr-FR" altLang="fr-FR" dirty="0">
                <a:ea typeface="ＭＳ Ｐゴシック" charset="-128"/>
              </a:rPr>
              <a:t>Service Historique de la Défense (Vincennes)</a:t>
            </a:r>
          </a:p>
          <a:p>
            <a:pPr eaLnBrk="1" hangingPunct="1"/>
            <a:r>
              <a:rPr lang="hu-HU" altLang="fr-FR" dirty="0" err="1">
                <a:ea typeface="ＭＳ Ｐゴシック" charset="-128"/>
              </a:rPr>
              <a:t>Archives</a:t>
            </a:r>
            <a:r>
              <a:rPr lang="hu-HU" altLang="fr-FR" dirty="0">
                <a:ea typeface="ＭＳ Ｐゴシック" charset="-128"/>
              </a:rPr>
              <a:t> </a:t>
            </a:r>
            <a:r>
              <a:rPr lang="hu-HU" altLang="fr-FR" dirty="0" err="1">
                <a:ea typeface="ＭＳ Ｐゴシック" charset="-128"/>
              </a:rPr>
              <a:t>Nationales</a:t>
            </a:r>
            <a:endParaRPr lang="cs-CZ" altLang="fr-FR" dirty="0">
              <a:ea typeface="ＭＳ Ｐゴシック" charset="-128"/>
            </a:endParaRPr>
          </a:p>
          <a:p>
            <a:pPr eaLnBrk="1" hangingPunct="1"/>
            <a:r>
              <a:rPr lang="hu-HU" altLang="fr-FR" dirty="0" err="1">
                <a:ea typeface="ＭＳ Ｐゴシック" charset="-128"/>
              </a:rPr>
              <a:t>Archives</a:t>
            </a:r>
            <a:r>
              <a:rPr lang="hu-HU" altLang="fr-FR" dirty="0">
                <a:ea typeface="ＭＳ Ｐゴシック" charset="-128"/>
              </a:rPr>
              <a:t> de La </a:t>
            </a:r>
            <a:r>
              <a:rPr lang="hu-HU" altLang="fr-FR" dirty="0" err="1">
                <a:ea typeface="ＭＳ Ｐゴシック" charset="-128"/>
              </a:rPr>
              <a:t>Courneuve</a:t>
            </a:r>
            <a:endParaRPr lang="hu-HU" altLang="fr-FR" dirty="0">
              <a:ea typeface="ＭＳ Ｐゴシック" charset="-128"/>
            </a:endParaRPr>
          </a:p>
          <a:p>
            <a:pPr eaLnBrk="1" hangingPunct="1"/>
            <a:r>
              <a:rPr lang="hu-HU" altLang="fr-FR" dirty="0">
                <a:ea typeface="ＭＳ Ｐゴシック" charset="-128"/>
              </a:rPr>
              <a:t>CADN (Nantes)</a:t>
            </a:r>
            <a:endParaRPr lang="cs-CZ" altLang="fr-FR" dirty="0">
              <a:ea typeface="ＭＳ Ｐゴシック" charset="-128"/>
            </a:endParaRPr>
          </a:p>
          <a:p>
            <a:pPr eaLnBrk="1" hangingPunct="1"/>
            <a:r>
              <a:rPr lang="fr-FR" altLang="fr-FR" dirty="0">
                <a:ea typeface="ＭＳ Ｐゴシック" charset="-128"/>
              </a:rPr>
              <a:t>Archives départementales</a:t>
            </a:r>
          </a:p>
          <a:p>
            <a:pPr eaLnBrk="1" hangingPunct="1"/>
            <a:r>
              <a:rPr lang="fr-FR" altLang="fr-FR" dirty="0">
                <a:ea typeface="ＭＳ Ｐゴシック" charset="-128"/>
              </a:rPr>
              <a:t>Autres archives</a:t>
            </a:r>
          </a:p>
        </p:txBody>
      </p:sp>
      <p:pic>
        <p:nvPicPr>
          <p:cNvPr id="16388" name="Image 3" descr="manuscri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4040188"/>
            <a:ext cx="37274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Un cas spécifique: la mission du baron de Tott en Turquie en 1768-1774</a:t>
            </a:r>
          </a:p>
        </p:txBody>
      </p:sp>
      <p:sp>
        <p:nvSpPr>
          <p:cNvPr id="3174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  <p:pic>
        <p:nvPicPr>
          <p:cNvPr id="31748" name="Espace réservé pour une image  16" descr="cathrine_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50" b="-9950"/>
          <a:stretch>
            <a:fillRect/>
          </a:stretch>
        </p:blipFill>
        <p:spPr bwMode="auto">
          <a:xfrm>
            <a:off x="685800" y="1438275"/>
            <a:ext cx="77708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/>
              <a:t>La </a:t>
            </a:r>
            <a:r>
              <a:rPr lang="hu-HU" i="1" dirty="0" err="1"/>
              <a:t>production</a:t>
            </a:r>
            <a:r>
              <a:rPr lang="hu-HU" i="1" dirty="0"/>
              <a:t> </a:t>
            </a:r>
            <a:r>
              <a:rPr lang="hu-HU" i="1" dirty="0" err="1"/>
              <a:t>littéraire</a:t>
            </a:r>
            <a:r>
              <a:rPr lang="hu-HU" i="1" dirty="0"/>
              <a:t> des </a:t>
            </a:r>
            <a:r>
              <a:rPr lang="hu-HU" i="1" dirty="0" err="1"/>
              <a:t>Hongrois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Mémoires</a:t>
            </a:r>
            <a:r>
              <a:rPr lang="hu-HU" dirty="0"/>
              <a:t> (</a:t>
            </a:r>
            <a:r>
              <a:rPr lang="hu-HU" dirty="0" err="1"/>
              <a:t>Berchény</a:t>
            </a:r>
            <a:r>
              <a:rPr lang="hu-HU" dirty="0"/>
              <a:t>, </a:t>
            </a:r>
            <a:r>
              <a:rPr lang="hu-HU" dirty="0" err="1"/>
              <a:t>Tott</a:t>
            </a:r>
            <a:r>
              <a:rPr lang="hu-HU" dirty="0"/>
              <a:t>, </a:t>
            </a:r>
            <a:r>
              <a:rPr lang="hu-HU" dirty="0" err="1"/>
              <a:t>Esterhazy</a:t>
            </a:r>
            <a:r>
              <a:rPr lang="hu-HU" dirty="0"/>
              <a:t>, Benyovszky)</a:t>
            </a:r>
          </a:p>
          <a:p>
            <a:r>
              <a:rPr lang="hu-HU" dirty="0" err="1"/>
              <a:t>Traités</a:t>
            </a:r>
            <a:r>
              <a:rPr lang="hu-HU" dirty="0"/>
              <a:t> </a:t>
            </a:r>
            <a:r>
              <a:rPr lang="hu-HU" dirty="0" err="1"/>
              <a:t>militaires</a:t>
            </a:r>
            <a:r>
              <a:rPr lang="hu-HU" dirty="0"/>
              <a:t> (L.-M. Jeney, Szilágyi, </a:t>
            </a:r>
            <a:r>
              <a:rPr lang="hu-HU" dirty="0" err="1"/>
              <a:t>Berchény</a:t>
            </a:r>
            <a:r>
              <a:rPr lang="hu-HU" dirty="0"/>
              <a:t>, </a:t>
            </a:r>
            <a:r>
              <a:rPr lang="hu-HU" dirty="0" err="1"/>
              <a:t>Tott</a:t>
            </a:r>
            <a:r>
              <a:rPr lang="hu-HU" dirty="0"/>
              <a:t>, </a:t>
            </a:r>
            <a:r>
              <a:rPr lang="hu-HU" dirty="0" err="1"/>
              <a:t>Esterhazy</a:t>
            </a:r>
            <a:r>
              <a:rPr lang="hu-HU" dirty="0"/>
              <a:t>)</a:t>
            </a:r>
          </a:p>
          <a:p>
            <a:r>
              <a:rPr lang="hu-HU" dirty="0" err="1"/>
              <a:t>Poèmes</a:t>
            </a:r>
            <a:r>
              <a:rPr lang="hu-HU" dirty="0"/>
              <a:t> (</a:t>
            </a:r>
            <a:r>
              <a:rPr lang="hu-HU" dirty="0" err="1"/>
              <a:t>Dessoffy</a:t>
            </a:r>
            <a:r>
              <a:rPr lang="hu-HU" dirty="0"/>
              <a:t>, </a:t>
            </a:r>
            <a:r>
              <a:rPr lang="hu-HU" dirty="0" err="1"/>
              <a:t>Esterhazy</a:t>
            </a:r>
            <a:r>
              <a:rPr lang="hu-HU" dirty="0"/>
              <a:t>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1966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sources consultées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Service Historique de la Défense (série A Constantinople)</a:t>
            </a:r>
            <a:r>
              <a:rPr lang="cs-CZ" dirty="0"/>
              <a:t> </a:t>
            </a:r>
          </a:p>
          <a:p>
            <a:r>
              <a:rPr lang="cs-CZ" dirty="0"/>
              <a:t>Archives Diplomatiques de La Courneuve (CP, MD)</a:t>
            </a:r>
          </a:p>
          <a:p>
            <a:r>
              <a:rPr lang="fr-FR" dirty="0"/>
              <a:t>BNF (série Ms Fr)</a:t>
            </a:r>
          </a:p>
          <a:p>
            <a:r>
              <a:rPr lang="fr-FR" dirty="0"/>
              <a:t>OSZKK (série Ms)</a:t>
            </a:r>
          </a:p>
          <a:p>
            <a:r>
              <a:rPr lang="fr-FR" dirty="0"/>
              <a:t>BU de Poitiers (archives d’Argenson)</a:t>
            </a:r>
            <a:endParaRPr lang="cs-CZ" dirty="0"/>
          </a:p>
          <a:p>
            <a:r>
              <a:rPr lang="fr-FR" dirty="0" err="1"/>
              <a:t>Haus</a:t>
            </a:r>
            <a:r>
              <a:rPr lang="fr-FR" dirty="0"/>
              <a:t>-, Hof-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Staatsarchiv</a:t>
            </a:r>
            <a:r>
              <a:rPr lang="fr-FR" dirty="0"/>
              <a:t>                                  (Wien) </a:t>
            </a:r>
            <a:r>
              <a:rPr lang="fr-FR" dirty="0" err="1"/>
              <a:t>Staatenabteilungen</a:t>
            </a:r>
            <a:r>
              <a:rPr lang="fr-FR" dirty="0"/>
              <a:t>                                        </a:t>
            </a:r>
            <a:r>
              <a:rPr lang="fr-FR" dirty="0" err="1"/>
              <a:t>Türkei</a:t>
            </a:r>
            <a:r>
              <a:rPr lang="fr-FR" dirty="0"/>
              <a:t> I - </a:t>
            </a:r>
            <a:r>
              <a:rPr lang="fr-FR" dirty="0" err="1"/>
              <a:t>Turcica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fr-FR" dirty="0"/>
          </a:p>
        </p:txBody>
      </p:sp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226A73D2-4B51-234A-B0A9-886C92169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03" y="0"/>
            <a:ext cx="88035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err="1"/>
              <a:t>Luzancy</a:t>
            </a:r>
            <a:r>
              <a:rPr lang="fr-FR" sz="4000" dirty="0"/>
              <a:t>, un lieu de mémoire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15" y="3945277"/>
            <a:ext cx="4952144" cy="37141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92" y="1171910"/>
            <a:ext cx="2800992" cy="3734656"/>
          </a:xfrm>
          <a:prstGeom prst="rect">
            <a:avLst/>
          </a:prstGeom>
        </p:spPr>
      </p:pic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8" y="1210438"/>
            <a:ext cx="4876800" cy="36576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C89956-EA1E-9441-8613-026C8B78D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fr-FR" altLang="hu-HU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Les régiments de hussards pendant la Révolution </a:t>
            </a:r>
          </a:p>
        </p:txBody>
      </p:sp>
      <p:sp>
        <p:nvSpPr>
          <p:cNvPr id="29699" name="Espace réservé du contenu 2">
            <a:extLst>
              <a:ext uri="{FF2B5EF4-FFF2-40B4-BE49-F238E27FC236}">
                <a16:creationId xmlns:a16="http://schemas.microsoft.com/office/drawing/2014/main" id="{F44A89FA-FD3A-7642-95B4-20B46D0F0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>
              <a:ea typeface="ＭＳ Ｐゴシック" panose="020B0600070205080204" pitchFamily="34" charset="-128"/>
            </a:endParaRPr>
          </a:p>
        </p:txBody>
      </p:sp>
      <p:pic>
        <p:nvPicPr>
          <p:cNvPr id="29700" name="Image 3">
            <a:extLst>
              <a:ext uri="{FF2B5EF4-FFF2-40B4-BE49-F238E27FC236}">
                <a16:creationId xmlns:a16="http://schemas.microsoft.com/office/drawing/2014/main" id="{D6E1275A-CB34-394B-A4BE-FA2870780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2117725"/>
            <a:ext cx="599122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6674"/>
            <a:ext cx="7985589" cy="6621802"/>
          </a:xfrm>
        </p:spPr>
        <p:txBody>
          <a:bodyPr/>
          <a:lstStyle/>
          <a:p>
            <a:r>
              <a:rPr lang="fr-FR" dirty="0"/>
              <a:t>Merci pour votre attention!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Köszönöm</a:t>
            </a:r>
            <a:r>
              <a:rPr lang="fr-FR" dirty="0"/>
              <a:t> </a:t>
            </a:r>
            <a:r>
              <a:rPr lang="fr-FR" dirty="0" err="1"/>
              <a:t>szépen</a:t>
            </a:r>
            <a:r>
              <a:rPr lang="fr-FR" dirty="0"/>
              <a:t>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406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Les origines de hussards hongrois</a:t>
            </a:r>
          </a:p>
        </p:txBody>
      </p:sp>
      <p:sp>
        <p:nvSpPr>
          <p:cNvPr id="1741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ea typeface="ＭＳ Ｐゴシック" charset="-128"/>
              </a:rPr>
              <a:t> une cavalerie de ligne semi-lourde à la fin du Moyen-Age</a:t>
            </a:r>
          </a:p>
          <a:p>
            <a:pPr eaLnBrk="1" hangingPunct="1">
              <a:buFont typeface="Wingdings" charset="2"/>
              <a:buNone/>
            </a:pPr>
            <a:endParaRPr lang="fr-FR" altLang="fr-FR">
              <a:ea typeface="ＭＳ Ｐゴシック" charset="-128"/>
            </a:endParaRPr>
          </a:p>
        </p:txBody>
      </p:sp>
      <p:pic>
        <p:nvPicPr>
          <p:cNvPr id="17412" name="Image 3" descr="hussard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722563"/>
            <a:ext cx="590232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Contacts avec les cavaliers ottomans</a:t>
            </a:r>
          </a:p>
        </p:txBody>
      </p:sp>
      <p:pic>
        <p:nvPicPr>
          <p:cNvPr id="18435" name="Espace réservé du contenu 5" descr="hussards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68" r="-72668"/>
          <a:stretch>
            <a:fillRect/>
          </a:stretch>
        </p:blipFill>
        <p:spPr>
          <a:xfrm>
            <a:off x="-2151063" y="1778000"/>
            <a:ext cx="8151813" cy="4648200"/>
          </a:xfrm>
        </p:spPr>
      </p:pic>
      <p:pic>
        <p:nvPicPr>
          <p:cNvPr id="18436" name="Image 6" descr="hussard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1778000"/>
            <a:ext cx="363855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468313"/>
            <a:ext cx="7770813" cy="1371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Les guerres contre les Habsbourg</a:t>
            </a:r>
            <a:br>
              <a:rPr lang="cs-CZ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</a:br>
            <a:endParaRPr lang="fr-FR" altLang="fr-FR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pic>
        <p:nvPicPr>
          <p:cNvPr id="19459" name="Espace réservé du contenu 7" descr="260px-Kuruc_labanc_csatajelenet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29" b="-22629"/>
          <a:stretch>
            <a:fillRect/>
          </a:stretch>
        </p:blipFill>
        <p:spPr>
          <a:xfrm>
            <a:off x="6132513" y="4445000"/>
            <a:ext cx="46037" cy="46038"/>
          </a:xfrm>
        </p:spPr>
      </p:pic>
      <p:pic>
        <p:nvPicPr>
          <p:cNvPr id="19460" name="Image 8" descr="kurczhooss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046288"/>
            <a:ext cx="843438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Les hussards de la guerre d’indépendance hongroise et son influence en France (1703-1711)</a:t>
            </a:r>
          </a:p>
        </p:txBody>
      </p:sp>
      <p:pic>
        <p:nvPicPr>
          <p:cNvPr id="20483" name="Espace réservé du contenu 6" descr="image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2" r="-78802"/>
          <a:stretch>
            <a:fillRect/>
          </a:stretch>
        </p:blipFill>
        <p:spPr>
          <a:xfrm>
            <a:off x="-2046288" y="2209800"/>
            <a:ext cx="7770813" cy="3657600"/>
          </a:xfrm>
        </p:spPr>
      </p:pic>
      <p:pic>
        <p:nvPicPr>
          <p:cNvPr id="20484" name="Image 7" descr="220px-Histoire_Des_Revolutions_De_Hongrie_17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2455863"/>
            <a:ext cx="4137025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Les premiers hussards au service de la France</a:t>
            </a:r>
          </a:p>
        </p:txBody>
      </p:sp>
      <p:sp>
        <p:nvSpPr>
          <p:cNvPr id="2150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ea typeface="ＭＳ Ｐゴシック" charset="-128"/>
              </a:rPr>
              <a:t>Quelques unités vers 1630</a:t>
            </a:r>
            <a:endParaRPr lang="cs-CZ" altLang="fr-FR">
              <a:ea typeface="ＭＳ Ｐゴシック" charset="-128"/>
            </a:endParaRPr>
          </a:p>
          <a:p>
            <a:pPr eaLnBrk="1" hangingPunct="1"/>
            <a:r>
              <a:rPr lang="fr-FR" altLang="fr-FR">
                <a:ea typeface="ＭＳ Ｐゴシック" charset="-128"/>
              </a:rPr>
              <a:t>1692 Corneberg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1705 Verseilles (jusqu’en 1716)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1706 Saint-Geniès – Ráttky puis </a:t>
            </a:r>
          </a:p>
          <a:p>
            <a:pPr eaLnBrk="1" hangingPunct="1">
              <a:buFont typeface="Wingdings" charset="2"/>
              <a:buNone/>
            </a:pPr>
            <a:r>
              <a:rPr lang="fr-FR" altLang="fr-FR">
                <a:ea typeface="ＭＳ Ｐゴシック" charset="-128"/>
              </a:rPr>
              <a:t>Lynden (jusqu’en 1756)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1720 Berchény -</a:t>
            </a:r>
          </a:p>
          <a:p>
            <a:pPr eaLnBrk="1" hangingPunct="1">
              <a:buFont typeface="Wingdings" charset="2"/>
              <a:buNone/>
            </a:pPr>
            <a:endParaRPr lang="fr-FR" altLang="fr-FR"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endParaRPr lang="fr-FR" altLang="fr-FR">
              <a:ea typeface="ＭＳ Ｐゴシック" charset="-128"/>
            </a:endParaRPr>
          </a:p>
        </p:txBody>
      </p:sp>
      <p:pic>
        <p:nvPicPr>
          <p:cNvPr id="21508" name="Image 3" descr="hussard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2052638"/>
            <a:ext cx="3328987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L’âge d’or (1720-1748)</a:t>
            </a:r>
          </a:p>
        </p:txBody>
      </p:sp>
      <p:sp>
        <p:nvSpPr>
          <p:cNvPr id="22531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ea typeface="ＭＳ Ｐゴシック" charset="-128"/>
              </a:rPr>
              <a:t>1735 Esterhazy (David, Turpin,</a:t>
            </a:r>
          </a:p>
          <a:p>
            <a:pPr eaLnBrk="1" hangingPunct="1">
              <a:buFont typeface="Wingdings" charset="2"/>
              <a:buNone/>
            </a:pPr>
            <a:r>
              <a:rPr lang="fr-FR" altLang="fr-FR">
                <a:ea typeface="ＭＳ Ｐゴシック" charset="-128"/>
              </a:rPr>
              <a:t>Chamborant)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1743 Pollereczky (jusqu’en 1758)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1743 Beausobre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1743 Raugrave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1745 Ferrary</a:t>
            </a:r>
          </a:p>
        </p:txBody>
      </p:sp>
      <p:pic>
        <p:nvPicPr>
          <p:cNvPr id="22532" name="Image 5" descr="hussard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1438275"/>
            <a:ext cx="3392487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La seconde moitié du XVIII</a:t>
            </a:r>
            <a:r>
              <a:rPr lang="fr-FR" altLang="fr-FR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</a:t>
            </a:r>
            <a:r>
              <a:rPr lang="fr-FR" altLang="fr-FR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siècle</a:t>
            </a:r>
          </a:p>
        </p:txBody>
      </p:sp>
      <p:sp>
        <p:nvSpPr>
          <p:cNvPr id="2355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ea typeface="ＭＳ Ｐゴシック" charset="-128"/>
              </a:rPr>
              <a:t>1758 Royal-Nassau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1764 Esterhazy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1776 Conflans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1779 Colonel-Général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1783 Lauzun</a:t>
            </a:r>
          </a:p>
        </p:txBody>
      </p:sp>
      <p:pic>
        <p:nvPicPr>
          <p:cNvPr id="23556" name="Image 6" descr="huszar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1684338"/>
            <a:ext cx="3614738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euille">
  <a:themeElements>
    <a:clrScheme name="Feuille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euille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euill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ssards" id="{592AF0A2-50A2-C24B-A3C7-1374D5D17738}" vid="{FA5F9BF0-F28D-1B40-8F68-6E852027D5B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uille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Hussards</Template>
  <TotalTime>10</TotalTime>
  <Words>865</Words>
  <Application>Microsoft Macintosh PowerPoint</Application>
  <PresentationFormat>Diavetítés a képernyőre (4:3 oldalarány)</PresentationFormat>
  <Paragraphs>194</Paragraphs>
  <Slides>25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Csatolások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Calisto MT</vt:lpstr>
      <vt:lpstr>Times New Roman</vt:lpstr>
      <vt:lpstr>Wingdings</vt:lpstr>
      <vt:lpstr>Feuille</vt:lpstr>
      <vt:lpstr>file:///Colloques/2015/Reims/Articles/Migration/TothF-ea!OLE_LINK1</vt:lpstr>
      <vt:lpstr>Hussards hongrois en France au XVIIIe siècle   </vt:lpstr>
      <vt:lpstr>Les sources consultées</vt:lpstr>
      <vt:lpstr>Les origines de hussards hongrois</vt:lpstr>
      <vt:lpstr>Contacts avec les cavaliers ottomans</vt:lpstr>
      <vt:lpstr>Les guerres contre les Habsbourg </vt:lpstr>
      <vt:lpstr>Les hussards de la guerre d’indépendance hongroise et son influence en France (1703-1711)</vt:lpstr>
      <vt:lpstr>Les premiers hussards au service de la France</vt:lpstr>
      <vt:lpstr>L’âge d’or (1720-1748)</vt:lpstr>
      <vt:lpstr>La seconde moitié du XVIIIe siècle</vt:lpstr>
      <vt:lpstr>La proportion des Hongrois dans le régiment Berchény (1722-1776) </vt:lpstr>
      <vt:lpstr>Textes sur la tactique militaire des hussards</vt:lpstr>
      <vt:lpstr>Le comte Ladislas Bercsényi (1689-1778) </vt:lpstr>
      <vt:lpstr>PowerPoint-bemutató</vt:lpstr>
      <vt:lpstr>Ladislas Valentin Esterhazy et sa femme</vt:lpstr>
      <vt:lpstr>Manuscrits sur l’histoire des hussards</vt:lpstr>
      <vt:lpstr>Sources d’histoire sociale</vt:lpstr>
      <vt:lpstr>Tableau I  Quelques mariages de la première génération </vt:lpstr>
      <vt:lpstr>Tableau II  Quelques mariages de la deuxième génération </vt:lpstr>
      <vt:lpstr>PowerPoint-bemutató</vt:lpstr>
      <vt:lpstr>Un cas spécifique: la mission du baron de Tott en Turquie en 1768-1774</vt:lpstr>
      <vt:lpstr>La production littéraire des Hongrois</vt:lpstr>
      <vt:lpstr>Les sources consultées</vt:lpstr>
      <vt:lpstr>Luzancy, un lieu de mémoire</vt:lpstr>
      <vt:lpstr>Les régiments de hussards pendant la Révolution </vt:lpstr>
      <vt:lpstr>Merci pour votre attention!  Köszönöm szépen!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Hussards hongrois en France au XVIIIe siècle   </dc:title>
  <dc:creator>Microsoft Office-felhasználó</dc:creator>
  <cp:lastModifiedBy>toth.ferenc@btk.mta.hu</cp:lastModifiedBy>
  <cp:revision>5</cp:revision>
  <dcterms:created xsi:type="dcterms:W3CDTF">2017-03-21T17:36:39Z</dcterms:created>
  <dcterms:modified xsi:type="dcterms:W3CDTF">2024-10-27T16:26:08Z</dcterms:modified>
</cp:coreProperties>
</file>